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395" r:id="rId75"/>
    <p:sldId id="396" r:id="rId76"/>
    <p:sldId id="397" r:id="rId77"/>
    <p:sldId id="398" r:id="rId78"/>
    <p:sldId id="399" r:id="rId79"/>
    <p:sldId id="400" r:id="rId80"/>
    <p:sldId id="401" r:id="rId81"/>
    <p:sldId id="402" r:id="rId82"/>
    <p:sldId id="403" r:id="rId83"/>
    <p:sldId id="404" r:id="rId84"/>
    <p:sldId id="281" r:id="rId85"/>
    <p:sldId id="282" r:id="rId86"/>
    <p:sldId id="283" r:id="rId87"/>
    <p:sldId id="284" r:id="rId88"/>
    <p:sldId id="285" r:id="rId89"/>
    <p:sldId id="286" r:id="rId90"/>
    <p:sldId id="287" r:id="rId91"/>
    <p:sldId id="288" r:id="rId92"/>
    <p:sldId id="289" r:id="rId93"/>
    <p:sldId id="290" r:id="rId94"/>
    <p:sldId id="291" r:id="rId95"/>
    <p:sldId id="292" r:id="rId96"/>
    <p:sldId id="293" r:id="rId97"/>
    <p:sldId id="294" r:id="rId98"/>
    <p:sldId id="418" r:id="rId99"/>
    <p:sldId id="295" r:id="rId100"/>
    <p:sldId id="296" r:id="rId101"/>
    <p:sldId id="297" r:id="rId102"/>
    <p:sldId id="298" r:id="rId103"/>
    <p:sldId id="299" r:id="rId104"/>
    <p:sldId id="300" r:id="rId105"/>
    <p:sldId id="301" r:id="rId106"/>
    <p:sldId id="302" r:id="rId107"/>
    <p:sldId id="303" r:id="rId108"/>
    <p:sldId id="304" r:id="rId109"/>
    <p:sldId id="305" r:id="rId110"/>
    <p:sldId id="306" r:id="rId111"/>
    <p:sldId id="307" r:id="rId112"/>
    <p:sldId id="308" r:id="rId113"/>
    <p:sldId id="309" r:id="rId114"/>
    <p:sldId id="310" r:id="rId115"/>
    <p:sldId id="311" r:id="rId116"/>
    <p:sldId id="312" r:id="rId117"/>
    <p:sldId id="313" r:id="rId118"/>
    <p:sldId id="314" r:id="rId119"/>
    <p:sldId id="315" r:id="rId120"/>
    <p:sldId id="316" r:id="rId121"/>
    <p:sldId id="317" r:id="rId122"/>
    <p:sldId id="318" r:id="rId123"/>
    <p:sldId id="319" r:id="rId124"/>
    <p:sldId id="320" r:id="rId125"/>
    <p:sldId id="321" r:id="rId126"/>
    <p:sldId id="322" r:id="rId127"/>
    <p:sldId id="323" r:id="rId128"/>
    <p:sldId id="324" r:id="rId129"/>
    <p:sldId id="325" r:id="rId130"/>
    <p:sldId id="326" r:id="rId131"/>
    <p:sldId id="327" r:id="rId132"/>
    <p:sldId id="328" r:id="rId133"/>
    <p:sldId id="329" r:id="rId134"/>
    <p:sldId id="330" r:id="rId135"/>
    <p:sldId id="331" r:id="rId136"/>
    <p:sldId id="332" r:id="rId137"/>
    <p:sldId id="333" r:id="rId138"/>
    <p:sldId id="334" r:id="rId139"/>
    <p:sldId id="335" r:id="rId140"/>
    <p:sldId id="336" r:id="rId141"/>
    <p:sldId id="337" r:id="rId142"/>
    <p:sldId id="338" r:id="rId143"/>
    <p:sldId id="339" r:id="rId144"/>
    <p:sldId id="340" r:id="rId145"/>
    <p:sldId id="341" r:id="rId146"/>
    <p:sldId id="342" r:id="rId147"/>
    <p:sldId id="343" r:id="rId148"/>
    <p:sldId id="344" r:id="rId149"/>
    <p:sldId id="345" r:id="rId150"/>
    <p:sldId id="346" r:id="rId151"/>
    <p:sldId id="347" r:id="rId152"/>
    <p:sldId id="348" r:id="rId153"/>
    <p:sldId id="349" r:id="rId154"/>
    <p:sldId id="350" r:id="rId155"/>
    <p:sldId id="351" r:id="rId156"/>
    <p:sldId id="352" r:id="rId157"/>
    <p:sldId id="353" r:id="rId158"/>
    <p:sldId id="354" r:id="rId159"/>
    <p:sldId id="355" r:id="rId160"/>
    <p:sldId id="356" r:id="rId161"/>
    <p:sldId id="357" r:id="rId162"/>
    <p:sldId id="358" r:id="rId163"/>
    <p:sldId id="359" r:id="rId164"/>
    <p:sldId id="360" r:id="rId165"/>
    <p:sldId id="361" r:id="rId166"/>
    <p:sldId id="362" r:id="rId167"/>
    <p:sldId id="363" r:id="rId168"/>
    <p:sldId id="364" r:id="rId169"/>
    <p:sldId id="365" r:id="rId170"/>
    <p:sldId id="366" r:id="rId171"/>
    <p:sldId id="433" r:id="rId172"/>
    <p:sldId id="367" r:id="rId173"/>
    <p:sldId id="427" r:id="rId174"/>
    <p:sldId id="428" r:id="rId175"/>
    <p:sldId id="429" r:id="rId176"/>
    <p:sldId id="430" r:id="rId177"/>
    <p:sldId id="431" r:id="rId178"/>
    <p:sldId id="432" r:id="rId179"/>
    <p:sldId id="434" r:id="rId180"/>
    <p:sldId id="435" r:id="rId181"/>
    <p:sldId id="436" r:id="rId182"/>
    <p:sldId id="449" r:id="rId183"/>
    <p:sldId id="450" r:id="rId184"/>
    <p:sldId id="451" r:id="rId185"/>
    <p:sldId id="452" r:id="rId186"/>
    <p:sldId id="453" r:id="rId187"/>
    <p:sldId id="454" r:id="rId188"/>
    <p:sldId id="455" r:id="rId189"/>
    <p:sldId id="456" r:id="rId190"/>
    <p:sldId id="457"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Lst>
  <p:sldSz cx="9144000" cy="5143500" type="screen16x9"/>
  <p:notesSz cx="6858000" cy="9144000"/>
  <p:embeddedFontLst>
    <p:embeddedFont>
      <p:font typeface="Caveat" pitchFamily="2" charset="0"/>
      <p:regular r:id="rId205"/>
      <p:bold r:id="rId206"/>
    </p:embeddedFont>
    <p:embeddedFont>
      <p:font typeface="Open Sans" panose="02000000000000000000" pitchFamily="2" charset="0"/>
      <p:regular r:id="rId207"/>
      <p:bold r:id="rId208"/>
      <p:italic r:id="rId209"/>
      <p:boldItalic r:id="rId210"/>
    </p:embeddedFont>
    <p:embeddedFont>
      <p:font typeface="Roboto" panose="02000000000000000000" pitchFamily="2" charset="0"/>
      <p:regular r:id="rId211"/>
      <p:bold r:id="rId212"/>
      <p:italic r:id="rId213"/>
      <p:boldItalic r:id="rId214"/>
    </p:embeddedFont>
    <p:embeddedFont>
      <p:font typeface="Roboto Black" panose="02000000000000000000" pitchFamily="2" charset="0"/>
      <p:bold r:id="rId215"/>
      <p:boldItalic r:id="rId2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font" Target="fonts/font1.fntdata"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181" Type="http://schemas.openxmlformats.org/officeDocument/2006/relationships/slide" Target="slides/slide180.xml" /><Relationship Id="rId186" Type="http://schemas.openxmlformats.org/officeDocument/2006/relationships/slide" Target="slides/slide185.xml" /><Relationship Id="rId216" Type="http://schemas.openxmlformats.org/officeDocument/2006/relationships/font" Target="fonts/font12.fntdata" /><Relationship Id="rId211" Type="http://schemas.openxmlformats.org/officeDocument/2006/relationships/font" Target="fonts/font7.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font" Target="fonts/font2.fntdata" /><Relationship Id="rId201" Type="http://schemas.openxmlformats.org/officeDocument/2006/relationships/slide" Target="slides/slide200.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8.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font" Target="fonts/font3.fntdata"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9.fntdata" /><Relationship Id="rId218" Type="http://schemas.openxmlformats.org/officeDocument/2006/relationships/viewProps" Target="viewProps.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font" Target="fonts/font4.fntdata"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theme" Target="theme/theme1.xml" /><Relationship Id="rId3" Type="http://schemas.openxmlformats.org/officeDocument/2006/relationships/slide" Target="slides/slide2.xml" /><Relationship Id="rId214" Type="http://schemas.openxmlformats.org/officeDocument/2006/relationships/font" Target="fonts/font10.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font" Target="fonts/font5.fntdata" /><Relationship Id="rId190" Type="http://schemas.openxmlformats.org/officeDocument/2006/relationships/slide" Target="slides/slide189.xml" /><Relationship Id="rId204" Type="http://schemas.openxmlformats.org/officeDocument/2006/relationships/notesMaster" Target="notesMasters/notesMaster1.xml" /><Relationship Id="rId220" Type="http://schemas.openxmlformats.org/officeDocument/2006/relationships/tableStyles" Target="tableStyles.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font" Target="fonts/font6.fntdata" /><Relationship Id="rId215" Type="http://schemas.openxmlformats.org/officeDocument/2006/relationships/font" Target="fonts/font11.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8109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2.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3.xml" /><Relationship Id="rId4" Type="http://schemas.openxmlformats.org/officeDocument/2006/relationships/image" Target="../media/image30.png" /></Relationships>
</file>

<file path=ppt/slides/_rels/slide124.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90.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3.xml" /><Relationship Id="rId4" Type="http://schemas.openxmlformats.org/officeDocument/2006/relationships/image" Target="../media/image32.png" /></Relationships>
</file>

<file path=ppt/slides/_rels/slide12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3.xml" /><Relationship Id="rId4" Type="http://schemas.openxmlformats.org/officeDocument/2006/relationships/image" Target="../media/image34.png" /></Relationships>
</file>

<file path=ppt/slides/_rels/slide1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4.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6.xml" /><Relationship Id="rId1" Type="http://schemas.openxmlformats.org/officeDocument/2006/relationships/slideLayout" Target="../slideLayouts/slideLayout3.xml" /><Relationship Id="rId5" Type="http://schemas.openxmlformats.org/officeDocument/2006/relationships/image" Target="../media/image38.png" /><Relationship Id="rId4" Type="http://schemas.openxmlformats.org/officeDocument/2006/relationships/image" Target="../media/image37.png" /></Relationships>
</file>

<file path=ppt/slides/_rels/slide1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7.xml"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12.xml" /><Relationship Id="rId4" Type="http://schemas.openxmlformats.org/officeDocument/2006/relationships/image" Target="../media/image39.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12.xml"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12.xml"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12.xml" /></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 /><Relationship Id="rId1" Type="http://schemas.openxmlformats.org/officeDocument/2006/relationships/slideLayout" Target="../slideLayouts/slideLayout12.xml" /></Relationships>
</file>

<file path=ppt/slides/_rels/slide13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3.xml" /><Relationship Id="rId1" Type="http://schemas.openxmlformats.org/officeDocument/2006/relationships/slideLayout" Target="../slideLayouts/slideLayout12.xml" /></Relationships>
</file>

<file path=ppt/slides/_rels/slide13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4.xml" /><Relationship Id="rId1" Type="http://schemas.openxmlformats.org/officeDocument/2006/relationships/slideLayout" Target="../slideLayouts/slideLayout1.xml"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 Id="rId4" Type="http://schemas.openxmlformats.org/officeDocument/2006/relationships/image" Target="../media/image40.jpg"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 Id="rId4" Type="http://schemas.openxmlformats.org/officeDocument/2006/relationships/image" Target="../media/image40.jpg"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 Id="rId4" Type="http://schemas.openxmlformats.org/officeDocument/2006/relationships/image" Target="../media/image40.jpg" /></Relationships>
</file>

<file path=ppt/slides/_rels/slide14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0.xml" /><Relationship Id="rId1" Type="http://schemas.openxmlformats.org/officeDocument/2006/relationships/slideLayout" Target="../slideLayouts/slideLayout12.xml" /></Relationships>
</file>

<file path=ppt/slides/_rels/slide1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1.xml" /><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1.pn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5.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7.xml" /><Relationship Id="rId1" Type="http://schemas.openxmlformats.org/officeDocument/2006/relationships/slideLayout" Target="../slideLayouts/slideLayout12.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3.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7.xml" /><Relationship Id="rId1" Type="http://schemas.openxmlformats.org/officeDocument/2006/relationships/slideLayout" Target="../slideLayouts/slideLayout1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8.xml" /><Relationship Id="rId1" Type="http://schemas.openxmlformats.org/officeDocument/2006/relationships/slideLayout" Target="../slideLayouts/slideLayout1.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2.xml" /><Relationship Id="rId1" Type="http://schemas.openxmlformats.org/officeDocument/2006/relationships/slideLayout" Target="../slideLayouts/slideLayout1.xml" /></Relationships>
</file>

<file path=ppt/slides/_rels/slide16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3.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4.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s>
</file>

<file path=ppt/slides/_rels/slide17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6.xml" /><Relationship Id="rId1" Type="http://schemas.openxmlformats.org/officeDocument/2006/relationships/slideLayout" Target="../slideLayouts/slideLayout1.xml" /></Relationships>
</file>

<file path=ppt/slides/_rels/slide174.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137.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8.xml" /><Relationship Id="rId1" Type="http://schemas.openxmlformats.org/officeDocument/2006/relationships/slideLayout" Target="../slideLayouts/slideLayout12.xml"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s>
</file>

<file path=ppt/slides/_rels/slide17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8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5.xml" /><Relationship Id="rId1" Type="http://schemas.openxmlformats.org/officeDocument/2006/relationships/slideLayout" Target="../slideLayouts/slideLayout1.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 Id="rId4" Type="http://schemas.openxmlformats.org/officeDocument/2006/relationships/image" Target="../media/image50.png" /></Relationships>
</file>

<file path=ppt/slides/_rels/slide184.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8.xml" /><Relationship Id="rId1" Type="http://schemas.openxmlformats.org/officeDocument/2006/relationships/slideLayout" Target="../slideLayouts/slideLayout12.xml" /><Relationship Id="rId4" Type="http://schemas.openxmlformats.org/officeDocument/2006/relationships/image" Target="../media/image50.png" /></Relationships>
</file>

<file path=ppt/slides/_rels/slide187.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12.xml" /></Relationships>
</file>

<file path=ppt/slides/_rels/slide1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s>
</file>

<file path=ppt/slides/_rels/slide19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7.xml" /><Relationship Id="rId1" Type="http://schemas.openxmlformats.org/officeDocument/2006/relationships/slideLayout" Target="../slideLayouts/slideLayout12.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0.xml" /><Relationship Id="rId1" Type="http://schemas.openxmlformats.org/officeDocument/2006/relationships/slideLayout" Target="../slideLayouts/slideLayout1.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 Id="rId6" Type="http://schemas.openxmlformats.org/officeDocument/2006/relationships/image" Target="../media/image17.png" /><Relationship Id="rId5" Type="http://schemas.openxmlformats.org/officeDocument/2006/relationships/image" Target="../media/image15.png" /><Relationship Id="rId4" Type="http://schemas.openxmlformats.org/officeDocument/2006/relationships/image" Target="../media/image14.png"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2.xml" /><Relationship Id="rId1" Type="http://schemas.openxmlformats.org/officeDocument/2006/relationships/slideLayout" Target="../slideLayouts/slideLayout3.xml" /><Relationship Id="rId4" Type="http://schemas.openxmlformats.org/officeDocument/2006/relationships/image" Target="../media/image18.png"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1.png" /><Relationship Id="rId4" Type="http://schemas.openxmlformats.org/officeDocument/2006/relationships/image" Target="../media/image14.png" /></Relationships>
</file>

<file path=ppt/slides/_rels/slide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8.xml" /><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12.xml" /><Relationship Id="rId4" Type="http://schemas.openxmlformats.org/officeDocument/2006/relationships/image" Target="../media/image22.png"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12.xml" /></Relationships>
</file>

<file path=ppt/slides/_rels/slide8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12.xml" /><Relationship Id="rId4" Type="http://schemas.openxmlformats.org/officeDocument/2006/relationships/image" Target="../media/image23.png"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5.xml" /><Relationship Id="rId1" Type="http://schemas.openxmlformats.org/officeDocument/2006/relationships/slideLayout" Target="../slideLayouts/slideLayout12.xml" /></Relationships>
</file>

<file path=ppt/slides/_rels/slide9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6.xml" /><Relationship Id="rId1" Type="http://schemas.openxmlformats.org/officeDocument/2006/relationships/slideLayout" Target="../slideLayouts/slideLayout1.xml"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2.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8.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7.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2.xml" /></Relationships>
</file>

<file path=ppt/slides/_rels/slide98.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_rels/slide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693319"/>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endParaRPr lang="en-US" sz="1200" dirty="0"/>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382144"/>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endParaRPr lang="en-US" sz="1200" dirty="0"/>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10592" cy="2274149"/>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endParaRPr lang="en-US" sz="1200" dirty="0"/>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extLst>
              <p:ext uri="{D42A27DB-BD31-4B8C-83A1-F6EECF244321}">
                <p14:modId xmlns:p14="http://schemas.microsoft.com/office/powerpoint/2010/main" val="438652921"/>
              </p:ext>
            </p:extLst>
          </p:nvPr>
        </p:nvGraphicFramePr>
        <p:xfrm>
          <a:off x="277297" y="300870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Penjualan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pic>
        <p:nvPicPr>
          <p:cNvPr id="6" name="Picture 5">
            <a:extLst>
              <a:ext uri="{FF2B5EF4-FFF2-40B4-BE49-F238E27FC236}">
                <a16:creationId xmlns:a16="http://schemas.microsoft.com/office/drawing/2014/main" id="{A0AEAA9E-E8A0-108A-73F3-9F7441423116}"/>
              </a:ext>
            </a:extLst>
          </p:cNvPr>
          <p:cNvPicPr>
            <a:picLocks noChangeAspect="1"/>
          </p:cNvPicPr>
          <p:nvPr/>
        </p:nvPicPr>
        <p:blipFill>
          <a:blip r:embed="rId2"/>
          <a:stretch>
            <a:fillRect/>
          </a:stretch>
        </p:blipFill>
        <p:spPr>
          <a:xfrm>
            <a:off x="2294973" y="975761"/>
            <a:ext cx="3953427" cy="1695687"/>
          </a:xfrm>
          <a:prstGeom prst="rect">
            <a:avLst/>
          </a:prstGeom>
        </p:spPr>
      </p:pic>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spTree>
    <p:extLst>
      <p:ext uri="{BB962C8B-B14F-4D97-AF65-F5344CB8AC3E}">
        <p14:creationId xmlns:p14="http://schemas.microsoft.com/office/powerpoint/2010/main" val="147861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1886348667"/>
              </p:ext>
            </p:extLst>
          </p:nvPr>
        </p:nvGraphicFramePr>
        <p:xfrm>
          <a:off x="975290" y="925945"/>
          <a:ext cx="5771873" cy="3536805"/>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a:t>
                      </a:r>
                      <a:r>
                        <a:rPr lang="en-ID" sz="900" b="1" i="0" u="none" strike="noStrike">
                          <a:solidFill>
                            <a:srgbClr val="000000"/>
                          </a:solidFill>
                          <a:effectLst/>
                          <a:latin typeface="Calibri" panose="020F0502020204030204" pitchFamily="34" charset="0"/>
                        </a:rPr>
                        <a:t>Kurang</a:t>
                      </a:r>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1676138068"/>
              </p:ext>
            </p:extLst>
          </p:nvPr>
        </p:nvGraphicFramePr>
        <p:xfrm>
          <a:off x="216476" y="525725"/>
          <a:ext cx="7956882" cy="3342460"/>
        </p:xfrm>
        <a:graphic>
          <a:graphicData uri="http://schemas.openxmlformats.org/drawingml/2006/table">
            <a:tbl>
              <a:tblPr/>
              <a:tblGrid>
                <a:gridCol w="1936485">
                  <a:extLst>
                    <a:ext uri="{9D8B030D-6E8A-4147-A177-3AD203B41FA5}">
                      <a16:colId xmlns:a16="http://schemas.microsoft.com/office/drawing/2014/main" val="2603371999"/>
                    </a:ext>
                  </a:extLst>
                </a:gridCol>
                <a:gridCol w="1203388">
                  <a:extLst>
                    <a:ext uri="{9D8B030D-6E8A-4147-A177-3AD203B41FA5}">
                      <a16:colId xmlns:a16="http://schemas.microsoft.com/office/drawing/2014/main" val="2204616838"/>
                    </a:ext>
                  </a:extLst>
                </a:gridCol>
                <a:gridCol w="1023571">
                  <a:extLst>
                    <a:ext uri="{9D8B030D-6E8A-4147-A177-3AD203B41FA5}">
                      <a16:colId xmlns:a16="http://schemas.microsoft.com/office/drawing/2014/main" val="801463632"/>
                    </a:ext>
                  </a:extLst>
                </a:gridCol>
                <a:gridCol w="663938">
                  <a:extLst>
                    <a:ext uri="{9D8B030D-6E8A-4147-A177-3AD203B41FA5}">
                      <a16:colId xmlns:a16="http://schemas.microsoft.com/office/drawing/2014/main" val="802598392"/>
                    </a:ext>
                  </a:extLst>
                </a:gridCol>
                <a:gridCol w="663938">
                  <a:extLst>
                    <a:ext uri="{9D8B030D-6E8A-4147-A177-3AD203B41FA5}">
                      <a16:colId xmlns:a16="http://schemas.microsoft.com/office/drawing/2014/main" val="3268582277"/>
                    </a:ext>
                  </a:extLst>
                </a:gridCol>
                <a:gridCol w="663938">
                  <a:extLst>
                    <a:ext uri="{9D8B030D-6E8A-4147-A177-3AD203B41FA5}">
                      <a16:colId xmlns:a16="http://schemas.microsoft.com/office/drawing/2014/main" val="4045191558"/>
                    </a:ext>
                  </a:extLst>
                </a:gridCol>
                <a:gridCol w="778053">
                  <a:extLst>
                    <a:ext uri="{9D8B030D-6E8A-4147-A177-3AD203B41FA5}">
                      <a16:colId xmlns:a16="http://schemas.microsoft.com/office/drawing/2014/main" val="3653054360"/>
                    </a:ext>
                  </a:extLst>
                </a:gridCol>
                <a:gridCol w="1023571">
                  <a:extLst>
                    <a:ext uri="{9D8B030D-6E8A-4147-A177-3AD203B41FA5}">
                      <a16:colId xmlns:a16="http://schemas.microsoft.com/office/drawing/2014/main" val="553184482"/>
                    </a:ext>
                  </a:extLst>
                </a:gridCol>
              </a:tblGrid>
              <a:tr h="143532">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43532">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43532">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err="1">
                          <a:solidFill>
                            <a:srgbClr val="FFFFFF"/>
                          </a:solidFill>
                          <a:effectLst/>
                          <a:latin typeface="Calibri" panose="020F0502020204030204" pitchFamily="34" charset="0"/>
                        </a:rPr>
                        <a:t>Rp</a:t>
                      </a:r>
                      <a:r>
                        <a:rPr lang="en-ID" sz="1100" b="1" i="0" u="none" strike="noStrike">
                          <a:solidFill>
                            <a:srgbClr val="FFFFFF"/>
                          </a:solidFill>
                          <a:effectLst/>
                          <a:latin typeface="Calibri" panose="020F0502020204030204" pitchFamily="34" charset="0"/>
                        </a:rPr>
                        <a:t> 53.884.800 </a:t>
                      </a:r>
                      <a:endParaRPr lang="en-ID" sz="1100" b="1"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415163">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43532">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a:t>
                      </a:r>
                      <a:r>
                        <a:rPr lang="en-ID" sz="1100" b="0" i="0" u="none" strike="noStrike" dirty="0" err="1">
                          <a:solidFill>
                            <a:srgbClr val="000000"/>
                          </a:solidFill>
                          <a:effectLst/>
                          <a:latin typeface="Calibri" panose="020F0502020204030204" pitchFamily="34" charset="0"/>
                        </a:rPr>
                        <a:t>Rp</a:t>
                      </a:r>
                      <a:r>
                        <a:rPr lang="en-ID" sz="1100" b="0" i="0" u="none" strike="noStrike" dirty="0">
                          <a:solidFill>
                            <a:srgbClr val="000000"/>
                          </a:solidFill>
                          <a:effectLst/>
                          <a:latin typeface="Calibri" panose="020F0502020204030204" pitchFamily="34" charset="0"/>
                        </a:rPr>
                        <a:t>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43532">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a:t>
                      </a:r>
                      <a:r>
                        <a:rPr lang="en-ID" sz="1100" b="0" i="0" u="none" strike="noStrike" dirty="0" err="1">
                          <a:solidFill>
                            <a:srgbClr val="000000"/>
                          </a:solidFill>
                          <a:effectLst/>
                          <a:latin typeface="Calibri" panose="020F0502020204030204" pitchFamily="34" charset="0"/>
                        </a:rPr>
                        <a:t>Rp</a:t>
                      </a:r>
                      <a:r>
                        <a:rPr lang="id-ID" sz="1100" b="0" i="0" u="none" strike="noStrike" dirty="0">
                          <a:solidFill>
                            <a:srgbClr val="000000"/>
                          </a:solidFill>
                          <a:effectLst/>
                          <a:latin typeface="Calibri" panose="020F0502020204030204" pitchFamily="34" charset="0"/>
                        </a:rPr>
                        <a:t>. </a:t>
                      </a:r>
                      <a:r>
                        <a:rPr lang="en-ID" sz="1100" b="0" i="0" u="none" strike="noStrike" dirty="0">
                          <a:solidFill>
                            <a:srgbClr val="000000"/>
                          </a:solidFill>
                          <a:effectLst/>
                          <a:latin typeface="Calibri" panose="020F0502020204030204" pitchFamily="34" charset="0"/>
                        </a:rPr>
                        <a:t>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43532">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279347">
                <a:tc>
                  <a:txBody>
                    <a:bodyPr/>
                    <a:lstStyle/>
                    <a:p>
                      <a:pPr algn="l" fontAlgn="b"/>
                      <a:r>
                        <a:rPr lang="en-US" sz="1100" b="1" i="0" u="none" strike="noStrike" dirty="0">
                          <a:solidFill>
                            <a:srgbClr val="000000"/>
                          </a:solidFill>
                          <a:effectLst/>
                          <a:latin typeface="Calibri" panose="020F0502020204030204" pitchFamily="34" charset="0"/>
                        </a:rPr>
                        <a:t>Di </a:t>
                      </a:r>
                      <a:r>
                        <a:rPr lang="en-US" sz="1100" b="1" i="0" u="none" strike="noStrike" dirty="0" err="1">
                          <a:solidFill>
                            <a:srgbClr val="000000"/>
                          </a:solidFill>
                          <a:effectLst/>
                          <a:latin typeface="Calibri" panose="020F0502020204030204" pitchFamily="34" charset="0"/>
                        </a:rPr>
                        <a:t>Kurang</a:t>
                      </a:r>
                      <a:r>
                        <a:rPr lang="en-US" sz="1100" b="1"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279347">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err="1">
                          <a:solidFill>
                            <a:srgbClr val="000000"/>
                          </a:solidFill>
                          <a:effectLst/>
                          <a:latin typeface="Calibri" panose="020F0502020204030204" pitchFamily="34" charset="0"/>
                        </a:rPr>
                        <a:t>Rp</a:t>
                      </a:r>
                      <a:r>
                        <a:rPr lang="en-US" sz="1100" b="0" i="0" u="none" strike="noStrike" dirty="0">
                          <a:solidFill>
                            <a:srgbClr val="000000"/>
                          </a:solidFill>
                          <a:effectLst/>
                          <a:latin typeface="Calibri" panose="020F0502020204030204" pitchFamily="34" charset="0"/>
                        </a:rPr>
                        <a:t>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43532">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err="1">
                          <a:solidFill>
                            <a:srgbClr val="000000"/>
                          </a:solidFill>
                          <a:effectLst/>
                          <a:latin typeface="Calibri" panose="020F0502020204030204" pitchFamily="34" charset="0"/>
                        </a:rPr>
                        <a:t>Rp</a:t>
                      </a:r>
                      <a:r>
                        <a:rPr lang="en-US" sz="1100" b="0" i="0" u="none" strike="noStrike" dirty="0">
                          <a:solidFill>
                            <a:srgbClr val="000000"/>
                          </a:solidFill>
                          <a:effectLst/>
                          <a:latin typeface="Calibri" panose="020F0502020204030204" pitchFamily="34" charset="0"/>
                        </a:rPr>
                        <a:t>     </a:t>
                      </a:r>
                      <a:r>
                        <a:rPr lang="id-ID"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43532">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err="1">
                          <a:solidFill>
                            <a:srgbClr val="000000"/>
                          </a:solidFill>
                          <a:effectLst/>
                          <a:latin typeface="Calibri" panose="020F0502020204030204" pitchFamily="34" charset="0"/>
                        </a:rPr>
                        <a:t>Rp</a:t>
                      </a:r>
                      <a:r>
                        <a:rPr lang="en-US" sz="1100" b="0" i="0" u="none" strike="noStrike" dirty="0">
                          <a:solidFill>
                            <a:srgbClr val="000000"/>
                          </a:solidFill>
                          <a:effectLst/>
                          <a:latin typeface="Calibri" panose="020F0502020204030204" pitchFamily="34" charset="0"/>
                        </a:rPr>
                        <a:t>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43532">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err="1">
                          <a:solidFill>
                            <a:srgbClr val="000000"/>
                          </a:solidFill>
                          <a:effectLst/>
                          <a:latin typeface="Calibri" panose="020F0502020204030204" pitchFamily="34" charset="0"/>
                        </a:rPr>
                        <a:t>Rp</a:t>
                      </a:r>
                      <a:r>
                        <a:rPr lang="en-US" sz="1100" b="0" i="0" u="none" strike="noStrike" dirty="0">
                          <a:solidFill>
                            <a:srgbClr val="000000"/>
                          </a:solidFill>
                          <a:effectLst/>
                          <a:latin typeface="Calibri" panose="020F0502020204030204" pitchFamily="34" charset="0"/>
                        </a:rPr>
                        <a:t>   </a:t>
                      </a:r>
                      <a:r>
                        <a:rPr lang="id-ID" sz="1100" b="0" i="0" u="none" strike="noStrike" dirty="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43532">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err="1">
                          <a:solidFill>
                            <a:srgbClr val="000000"/>
                          </a:solidFill>
                          <a:effectLst/>
                          <a:latin typeface="Calibri" panose="020F0502020204030204" pitchFamily="34" charset="0"/>
                        </a:rPr>
                        <a:t>Rp</a:t>
                      </a:r>
                      <a:r>
                        <a:rPr lang="en-US" sz="1100" b="0" i="0" u="none" strike="noStrike" dirty="0">
                          <a:solidFill>
                            <a:srgbClr val="000000"/>
                          </a:solidFill>
                          <a:effectLst/>
                          <a:latin typeface="Calibri" panose="020F0502020204030204" pitchFamily="34" charset="0"/>
                        </a:rPr>
                        <a:t>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43532">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43532">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43532">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err="1">
                          <a:solidFill>
                            <a:srgbClr val="FFFFFF"/>
                          </a:solidFill>
                          <a:effectLst/>
                          <a:latin typeface="Calibri" panose="020F0502020204030204" pitchFamily="34" charset="0"/>
                        </a:rPr>
                        <a:t>Rp</a:t>
                      </a:r>
                      <a:r>
                        <a:rPr lang="en-ID" sz="1100" b="1" i="0" u="none" strike="noStrike" dirty="0">
                          <a:solidFill>
                            <a:srgbClr val="FFFFFF"/>
                          </a:solidFill>
                          <a:effectLst/>
                          <a:latin typeface="Calibri" panose="020F0502020204030204" pitchFamily="34" charset="0"/>
                        </a:rPr>
                        <a:t>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4070565259"/>
              </p:ext>
            </p:extLst>
          </p:nvPr>
        </p:nvGraphicFramePr>
        <p:xfrm>
          <a:off x="609600" y="775277"/>
          <a:ext cx="7301345" cy="385572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 Bahan Baku</a:t>
                      </a:r>
                    </a:p>
                    <a:p>
                      <a:r>
                        <a:rPr lang="id-ID" dirty="0"/>
                        <a:t>(</a:t>
                      </a:r>
                      <a:r>
                        <a:rPr lang="id-ID" i="1" dirty="0"/>
                        <a:t>Misalnya</a:t>
                      </a:r>
                      <a:r>
                        <a:rPr lang="id-ID" dirty="0"/>
                        <a:t>)</a:t>
                      </a:r>
                      <a:endParaRPr lang="en-ID" dirty="0"/>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220163892"/>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4046942572"/>
              </p:ext>
            </p:extLst>
          </p:nvPr>
        </p:nvGraphicFramePr>
        <p:xfrm>
          <a:off x="1032163" y="432881"/>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endParaRPr lang="en-ID" sz="1200" dirty="0"/>
                    </a:p>
                  </a:txBody>
                  <a:tcPr/>
                </a:tc>
                <a:tc>
                  <a:txBody>
                    <a:bodyPr/>
                    <a:lstStyle/>
                    <a:p>
                      <a:r>
                        <a:rPr lang="en-US" sz="1200" dirty="0"/>
                        <a:t>Rp 96.000</a:t>
                      </a:r>
                    </a:p>
                    <a:p>
                      <a:endParaRPr lang="en-US" sz="1200" dirty="0"/>
                    </a:p>
                    <a:p>
                      <a:r>
                        <a:rPr lang="en-US" sz="1200" dirty="0"/>
                        <a:t>Rp 275.000</a:t>
                      </a:r>
                    </a:p>
                    <a:p>
                      <a:endParaRPr lang="id-ID" sz="1200" dirty="0"/>
                    </a:p>
                    <a:p>
                      <a:endParaRPr lang="id-ID" sz="1200" dirty="0"/>
                    </a:p>
                    <a:p>
                      <a:r>
                        <a:rPr lang="en-US" sz="1200" dirty="0" err="1"/>
                        <a:t>Rp</a:t>
                      </a:r>
                      <a:r>
                        <a:rPr lang="en-US" sz="1200" dirty="0"/>
                        <a:t> 150.000</a:t>
                      </a:r>
                    </a:p>
                    <a:p>
                      <a:endParaRPr lang="en-US" sz="1200" dirty="0"/>
                    </a:p>
                    <a:p>
                      <a:endParaRPr lang="id-ID" sz="1200"/>
                    </a:p>
                    <a:p>
                      <a:r>
                        <a:rPr lang="en-US" sz="1200"/>
                        <a:t>Rp</a:t>
                      </a:r>
                      <a:r>
                        <a:rPr lang="en-US" sz="1200" dirty="0"/>
                        <a:t>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id-ID" sz="1200" dirty="0"/>
                    </a:p>
                    <a:p>
                      <a:endParaRPr lang="id-ID" sz="1200" dirty="0"/>
                    </a:p>
                    <a:p>
                      <a:r>
                        <a:rPr lang="en-ID" sz="1200" dirty="0" err="1"/>
                        <a:t>Rp</a:t>
                      </a:r>
                      <a:r>
                        <a:rPr lang="en-ID" sz="1200" dirty="0"/>
                        <a:t>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3854245520"/>
              </p:ext>
            </p:extLst>
          </p:nvPr>
        </p:nvGraphicFramePr>
        <p:xfrm>
          <a:off x="1646959" y="2127106"/>
          <a:ext cx="5295900" cy="1914525"/>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6959" y="2127106"/>
                        <a:ext cx="5295900" cy="1914525"/>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PT DEAL dan PT DUEL adalah perusahaan yang sama-sama bergerak dibidang manufaktur. Kedua perusahaan ini dikenal bersaing ketat dalam industrinya.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Di akhir periode 2023, management PT DEAL ingin mengevaluasi kinerja keuangannya dan membandingkan dengan kondisi keuangan pesaing utamanya yaitu PT DUEL.</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PT DEAL mengkomparasikan beberapa pos dalam laporan keuangan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aphicFrame>
        <p:nvGraphicFramePr>
          <p:cNvPr id="87" name="Google Shape;87;g274a64ae36d_1_0"/>
          <p:cNvGraphicFramePr/>
          <p:nvPr/>
        </p:nvGraphicFramePr>
        <p:xfrm>
          <a:off x="952500" y="2810275"/>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Hal </a:t>
            </a:r>
            <a:r>
              <a:rPr lang="en-US" sz="1200" dirty="0" err="1">
                <a:solidFill>
                  <a:schemeClr val="tx1"/>
                </a:solidFill>
              </a:rPr>
              <a:t>ini</a:t>
            </a:r>
            <a:r>
              <a:rPr lang="en-US" sz="1200" dirty="0">
                <a:solidFill>
                  <a:schemeClr val="tx1"/>
                </a:solidFill>
              </a:rPr>
              <a:t> </a:t>
            </a:r>
            <a:r>
              <a:rPr lang="en-US" sz="1200" dirty="0" err="1">
                <a:solidFill>
                  <a:schemeClr val="tx1"/>
                </a:solidFill>
              </a:rPr>
              <a:t>mengindikasi</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memiliki</a:t>
            </a:r>
            <a:r>
              <a:rPr lang="en-US" sz="1200" dirty="0">
                <a:solidFill>
                  <a:schemeClr val="tx1"/>
                </a:solidFill>
              </a:rPr>
              <a:t> </a:t>
            </a:r>
            <a:r>
              <a:rPr lang="en-US" sz="1200" dirty="0" err="1">
                <a:solidFill>
                  <a:schemeClr val="tx1"/>
                </a:solidFill>
              </a:rPr>
              <a:t>konsumen</a:t>
            </a:r>
            <a:r>
              <a:rPr lang="en-US" sz="1200" dirty="0">
                <a:solidFill>
                  <a:schemeClr val="tx1"/>
                </a:solidFill>
              </a:rPr>
              <a:t> yang </a:t>
            </a:r>
            <a:r>
              <a:rPr lang="en-US" sz="1200" dirty="0" err="1">
                <a:solidFill>
                  <a:schemeClr val="tx1"/>
                </a:solidFill>
              </a:rPr>
              <a:t>lebih</a:t>
            </a:r>
            <a:r>
              <a:rPr lang="en-US" sz="1200" dirty="0">
                <a:solidFill>
                  <a:schemeClr val="tx1"/>
                </a:solidFill>
              </a:rPr>
              <a:t> loyal</a:t>
            </a:r>
            <a:r>
              <a:rPr lang="id-ID" sz="1200" dirty="0">
                <a:solidFill>
                  <a:schemeClr val="tx1"/>
                </a:solidFill>
              </a:rPr>
              <a:t> mungkin atau harga jualnya yang lebih tinggi.</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Hal </a:t>
            </a:r>
            <a:r>
              <a:rPr lang="en-US" sz="1200" dirty="0" err="1">
                <a:solidFill>
                  <a:schemeClr val="tx1"/>
                </a:solidFill>
              </a:rPr>
              <a:t>ini</a:t>
            </a:r>
            <a:r>
              <a:rPr lang="en-US" sz="1200" dirty="0">
                <a:solidFill>
                  <a:schemeClr val="tx1"/>
                </a:solidFill>
              </a:rPr>
              <a:t> </a:t>
            </a:r>
            <a:r>
              <a:rPr lang="id-ID" sz="1200" dirty="0">
                <a:solidFill>
                  <a:schemeClr val="tx1"/>
                </a:solidFill>
              </a:rPr>
              <a:t>mungkin di sebabkan karena efisiensi </a:t>
            </a:r>
            <a:r>
              <a:rPr lang="id-ID" sz="1200" dirty="0" err="1">
                <a:solidFill>
                  <a:schemeClr val="tx1"/>
                </a:solidFill>
              </a:rPr>
              <a:t>oeprasi</a:t>
            </a:r>
            <a:r>
              <a:rPr lang="id-ID" sz="1200" dirty="0">
                <a:solidFill>
                  <a:schemeClr val="tx1"/>
                </a:solidFill>
              </a:rPr>
              <a:t> karena secara pendapatan PT DEAL lebih unggul </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Utang Perusahaan PT DEAL jauh lebih kecil dibandingkan dengan PT DUEL yang artinya PT </a:t>
            </a:r>
            <a:r>
              <a:rPr lang="id-ID" sz="1200" dirty="0" err="1">
                <a:solidFill>
                  <a:schemeClr val="tx1"/>
                </a:solidFill>
              </a:rPr>
              <a:t>deal</a:t>
            </a:r>
            <a:r>
              <a:rPr lang="id-ID" sz="1200" dirty="0">
                <a:solidFill>
                  <a:schemeClr val="tx1"/>
                </a:solidFill>
              </a:rPr>
              <a:t> lebih berhati hati dalam membiayai </a:t>
            </a:r>
            <a:r>
              <a:rPr lang="id-ID" sz="1200" dirty="0" err="1">
                <a:solidFill>
                  <a:schemeClr val="tx1"/>
                </a:solidFill>
              </a:rPr>
              <a:t>assetnya</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PT DEAL memiliki rasio DER lebih kecil yaitu 82% dibandingkan PT DUEL sebesar 106% dan Rasio DAR lebih kecil yaitu 45,05% di bandingkan PT DUEL yaitu 51,45%. Oleh sebab itu PT DUEL memiliki potensi lebih baik dalam berkembang dengan </a:t>
            </a:r>
            <a:r>
              <a:rPr lang="id-ID" sz="1200" dirty="0" err="1">
                <a:solidFill>
                  <a:schemeClr val="tx1"/>
                </a:solidFill>
              </a:rPr>
              <a:t>resiko</a:t>
            </a:r>
            <a:r>
              <a:rPr lang="id-ID" sz="1200" dirty="0">
                <a:solidFill>
                  <a:schemeClr val="tx1"/>
                </a:solidFill>
              </a:rPr>
              <a:t> yang lebih besar apa bila tidak dikelola dengan </a:t>
            </a:r>
            <a:r>
              <a:rPr lang="id-ID" sz="1200" dirty="0" err="1">
                <a:solidFill>
                  <a:schemeClr val="tx1"/>
                </a:solidFill>
              </a:rPr>
              <a:t>effisien</a:t>
            </a:r>
            <a:r>
              <a:rPr lang="id-ID" sz="1200" dirty="0">
                <a:solidFill>
                  <a:schemeClr val="tx1"/>
                </a:solidFill>
              </a:rPr>
              <a:t> akan tetapi melalui data tersebut dia efisien.</a:t>
            </a:r>
            <a:endParaRPr lang="en-US"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00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kalah</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mungkin ini disebabkan oleh PT DUEL lebih efisien dalam menjalankan operasional bisnisnya. Karena secara pendapatan PT DEAL jauh lebih baik.</a:t>
            </a:r>
            <a:endParaRPr lang="en-ID" dirty="0">
              <a:solidFill>
                <a:schemeClr val="tx1"/>
              </a:solidFill>
            </a:endParaRPr>
          </a:p>
          <a:p>
            <a:pPr marL="114300" indent="0" algn="just">
              <a:buNone/>
            </a:pP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a:t>
            </a:r>
            <a:endParaRPr sz="3600" b="1">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080146"/>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operasi</a:t>
            </a:r>
            <a:r>
              <a:rPr lang="en-US" sz="1200" dirty="0">
                <a:solidFill>
                  <a:schemeClr val="dk1"/>
                </a:solidFill>
              </a:rPr>
              <a:t> </a:t>
            </a:r>
            <a:r>
              <a:rPr lang="en-US" sz="1200" dirty="0" err="1">
                <a:solidFill>
                  <a:schemeClr val="dk1"/>
                </a:solidFill>
              </a:rPr>
              <a:t>perushan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a:t>
            </a:r>
            <a:r>
              <a:rPr lang="en-US" sz="1200" dirty="0" err="1">
                <a:solidFill>
                  <a:schemeClr val="dk1"/>
                </a:solidFill>
              </a:rPr>
              <a:t>Rp</a:t>
            </a:r>
            <a:r>
              <a:rPr lang="en-US" sz="1200" dirty="0">
                <a:solidFill>
                  <a:schemeClr val="dk1"/>
                </a:solidFill>
              </a:rPr>
              <a:t> 459.648</a:t>
            </a:r>
            <a:r>
              <a:rPr lang="id-ID" sz="1200" dirty="0">
                <a:solidFill>
                  <a:schemeClr val="dk1"/>
                </a:solidFill>
              </a:rPr>
              <a:t> artinya arus kas masuk tidak hanya mampu menutupi arus kas keluar </a:t>
            </a:r>
            <a:r>
              <a:rPr lang="id-ID" sz="1200" dirty="0" err="1">
                <a:solidFill>
                  <a:schemeClr val="dk1"/>
                </a:solidFill>
              </a:rPr>
              <a:t>tp</a:t>
            </a:r>
            <a:r>
              <a:rPr lang="id-ID" sz="1200" dirty="0">
                <a:solidFill>
                  <a:schemeClr val="dk1"/>
                </a:solidFill>
              </a:rPr>
              <a:t> juga menghasilkan kas untuk keperluan seperti investasi, membayar hutang dan membayar sewa misalnya</a:t>
            </a:r>
            <a:endParaRPr lang="en-US" sz="1200" dirty="0">
              <a:solidFill>
                <a:schemeClr val="dk1"/>
              </a:solidFill>
            </a:endParaRP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a:t>
            </a:r>
            <a:r>
              <a:rPr lang="en-US" sz="1200" dirty="0" err="1">
                <a:solidFill>
                  <a:schemeClr val="dk1"/>
                </a:solidFill>
              </a:rPr>
              <a:t>kas</a:t>
            </a:r>
            <a:r>
              <a:rPr lang="en-US" sz="1200" dirty="0">
                <a:solidFill>
                  <a:schemeClr val="dk1"/>
                </a:solidFill>
              </a:rPr>
              <a:t>  </a:t>
            </a:r>
            <a:r>
              <a:rPr lang="en-US" sz="1200" dirty="0" err="1">
                <a:solidFill>
                  <a:schemeClr val="dk1"/>
                </a:solidFill>
              </a:rPr>
              <a:t>investasi</a:t>
            </a:r>
            <a:r>
              <a:rPr lang="en-US" sz="1200" dirty="0">
                <a:solidFill>
                  <a:schemeClr val="dk1"/>
                </a:solidFill>
              </a:rPr>
              <a:t> </a:t>
            </a:r>
            <a:r>
              <a:rPr lang="id-ID" sz="1200" dirty="0">
                <a:solidFill>
                  <a:schemeClr val="dk1"/>
                </a:solidFill>
              </a:rPr>
              <a:t>negatif yang di akibatkan oleh arus kas keluar yang lebih besar dari pemasukannya. Arus kas keluar ini disebabkan karena perusahaan sedang melakukan investasi seperti membeli aktiva tetap dan investasi jangka pendek.</a:t>
            </a:r>
            <a:endParaRPr lang="en-US" sz="1200" dirty="0">
              <a:solidFill>
                <a:schemeClr val="dk1"/>
              </a:solidFill>
            </a:endParaRP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4982450" y="1029799"/>
            <a:ext cx="3859500" cy="376199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900" i="0" u="none" strike="noStrike" cap="none" dirty="0">
                <a:solidFill>
                  <a:schemeClr val="dk1"/>
                </a:solidFill>
              </a:rPr>
              <a:t>Hasil Analisis</a:t>
            </a:r>
            <a:r>
              <a:rPr lang="en-US" sz="900" i="0" u="none" strike="noStrike" cap="none" dirty="0">
                <a:solidFill>
                  <a:schemeClr val="dk1"/>
                </a:solidFill>
              </a:rPr>
              <a:t> </a:t>
            </a:r>
            <a:r>
              <a:rPr lang="id" sz="900" i="0" u="none" strike="noStrike" cap="none" dirty="0">
                <a:solidFill>
                  <a:schemeClr val="dk1"/>
                </a:solidFill>
              </a:rPr>
              <a:t>:</a:t>
            </a:r>
            <a:endParaRPr lang="en-US" sz="9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err="1">
                <a:solidFill>
                  <a:schemeClr val="dk1"/>
                </a:solidFill>
              </a:rPr>
              <a:t>Arus</a:t>
            </a:r>
            <a:r>
              <a:rPr lang="en-US" sz="900" dirty="0">
                <a:solidFill>
                  <a:schemeClr val="dk1"/>
                </a:solidFill>
              </a:rPr>
              <a:t> kas </a:t>
            </a:r>
            <a:r>
              <a:rPr lang="en-US" sz="900" dirty="0" err="1">
                <a:solidFill>
                  <a:schemeClr val="dk1"/>
                </a:solidFill>
              </a:rPr>
              <a:t>pendanaan</a:t>
            </a:r>
            <a:r>
              <a:rPr lang="en-US" sz="900" dirty="0">
                <a:solidFill>
                  <a:schemeClr val="dk1"/>
                </a:solidFill>
              </a:rPr>
              <a:t> </a:t>
            </a:r>
            <a:r>
              <a:rPr lang="en-US" sz="900" dirty="0" err="1">
                <a:solidFill>
                  <a:schemeClr val="dk1"/>
                </a:solidFill>
              </a:rPr>
              <a:t>menghasilkan</a:t>
            </a:r>
            <a:r>
              <a:rPr lang="en-US" sz="900" dirty="0">
                <a:solidFill>
                  <a:schemeClr val="dk1"/>
                </a:solidFill>
              </a:rPr>
              <a:t> </a:t>
            </a:r>
            <a:r>
              <a:rPr lang="en-US" sz="900" dirty="0" err="1">
                <a:solidFill>
                  <a:schemeClr val="dk1"/>
                </a:solidFill>
              </a:rPr>
              <a:t>angka</a:t>
            </a:r>
            <a:r>
              <a:rPr lang="en-US" sz="900" dirty="0">
                <a:solidFill>
                  <a:schemeClr val="dk1"/>
                </a:solidFill>
              </a:rPr>
              <a:t> negative </a:t>
            </a:r>
            <a:r>
              <a:rPr lang="en-US" sz="900" dirty="0" err="1">
                <a:solidFill>
                  <a:schemeClr val="dk1"/>
                </a:solidFill>
              </a:rPr>
              <a:t>sebesar</a:t>
            </a:r>
            <a:r>
              <a:rPr lang="en-US" sz="900" dirty="0">
                <a:solidFill>
                  <a:schemeClr val="dk1"/>
                </a:solidFill>
              </a:rPr>
              <a:t> 1.294</a:t>
            </a:r>
            <a:r>
              <a:rPr lang="id-ID" sz="900" dirty="0">
                <a:solidFill>
                  <a:schemeClr val="dk1"/>
                </a:solidFill>
              </a:rPr>
              <a:t>. yang disebabkan dari pembayaran sewa</a:t>
            </a:r>
            <a:endParaRPr lang="en-US"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lang="en-US"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900" dirty="0" err="1">
                <a:solidFill>
                  <a:schemeClr val="dk1"/>
                </a:solidFill>
              </a:rPr>
              <a:t>Jadi</a:t>
            </a:r>
            <a:r>
              <a:rPr lang="en-US" sz="900" dirty="0">
                <a:solidFill>
                  <a:schemeClr val="dk1"/>
                </a:solidFill>
              </a:rPr>
              <a:t> </a:t>
            </a:r>
            <a:r>
              <a:rPr lang="en-US" sz="900" dirty="0" err="1">
                <a:solidFill>
                  <a:schemeClr val="dk1"/>
                </a:solidFill>
              </a:rPr>
              <a:t>kesimpulannya</a:t>
            </a:r>
            <a:r>
              <a:rPr lang="id-ID" sz="900" dirty="0">
                <a:solidFill>
                  <a:schemeClr val="dk1"/>
                </a:solidFill>
              </a:rPr>
              <a:t> </a:t>
            </a:r>
            <a:r>
              <a:rPr lang="en-US" sz="900" dirty="0" err="1">
                <a:solidFill>
                  <a:schemeClr val="dk1"/>
                </a:solidFill>
              </a:rPr>
              <a:t>bahwa</a:t>
            </a:r>
            <a:r>
              <a:rPr lang="en-US" sz="900" dirty="0">
                <a:solidFill>
                  <a:schemeClr val="dk1"/>
                </a:solidFill>
              </a:rPr>
              <a:t> </a:t>
            </a:r>
            <a:r>
              <a:rPr lang="en-US" sz="900" dirty="0" err="1">
                <a:solidFill>
                  <a:schemeClr val="dk1"/>
                </a:solidFill>
              </a:rPr>
              <a:t>arus</a:t>
            </a:r>
            <a:r>
              <a:rPr lang="en-US" sz="900" dirty="0">
                <a:solidFill>
                  <a:schemeClr val="dk1"/>
                </a:solidFill>
              </a:rPr>
              <a:t> </a:t>
            </a:r>
            <a:r>
              <a:rPr lang="en-US" sz="900" dirty="0" err="1">
                <a:solidFill>
                  <a:schemeClr val="dk1"/>
                </a:solidFill>
              </a:rPr>
              <a:t>kas</a:t>
            </a:r>
            <a:r>
              <a:rPr lang="en-US" sz="900" dirty="0">
                <a:solidFill>
                  <a:schemeClr val="dk1"/>
                </a:solidFill>
              </a:rPr>
              <a:t> </a:t>
            </a:r>
            <a:r>
              <a:rPr lang="en-US" sz="900" dirty="0" err="1">
                <a:solidFill>
                  <a:schemeClr val="dk1"/>
                </a:solidFill>
              </a:rPr>
              <a:t>negatif</a:t>
            </a:r>
            <a:r>
              <a:rPr lang="en-US" sz="900" dirty="0">
                <a:solidFill>
                  <a:schemeClr val="dk1"/>
                </a:solidFill>
              </a:rPr>
              <a:t> </a:t>
            </a:r>
            <a:r>
              <a:rPr lang="en-US" sz="900" dirty="0" err="1">
                <a:solidFill>
                  <a:schemeClr val="dk1"/>
                </a:solidFill>
              </a:rPr>
              <a:t>dari</a:t>
            </a:r>
            <a:r>
              <a:rPr lang="en-US" sz="900" dirty="0">
                <a:solidFill>
                  <a:schemeClr val="dk1"/>
                </a:solidFill>
              </a:rPr>
              <a:t> </a:t>
            </a:r>
            <a:r>
              <a:rPr lang="en-US" sz="900" dirty="0" err="1">
                <a:solidFill>
                  <a:schemeClr val="dk1"/>
                </a:solidFill>
              </a:rPr>
              <a:t>aktivitas</a:t>
            </a:r>
            <a:r>
              <a:rPr lang="en-US" sz="900" dirty="0">
                <a:solidFill>
                  <a:schemeClr val="dk1"/>
                </a:solidFill>
              </a:rPr>
              <a:t> </a:t>
            </a:r>
            <a:r>
              <a:rPr lang="en-US" sz="900" dirty="0" err="1">
                <a:solidFill>
                  <a:schemeClr val="dk1"/>
                </a:solidFill>
              </a:rPr>
              <a:t>investasi</a:t>
            </a:r>
            <a:r>
              <a:rPr lang="en-US" sz="900" dirty="0">
                <a:solidFill>
                  <a:schemeClr val="dk1"/>
                </a:solidFill>
              </a:rPr>
              <a:t> </a:t>
            </a:r>
            <a:r>
              <a:rPr lang="en-US" sz="900" dirty="0" err="1">
                <a:solidFill>
                  <a:schemeClr val="dk1"/>
                </a:solidFill>
              </a:rPr>
              <a:t>dan</a:t>
            </a:r>
            <a:r>
              <a:rPr lang="en-US" sz="900" dirty="0">
                <a:solidFill>
                  <a:schemeClr val="dk1"/>
                </a:solidFill>
              </a:rPr>
              <a:t> </a:t>
            </a:r>
            <a:r>
              <a:rPr lang="en-US" sz="900" dirty="0" err="1">
                <a:solidFill>
                  <a:schemeClr val="dk1"/>
                </a:solidFill>
              </a:rPr>
              <a:t>pendanaan</a:t>
            </a:r>
            <a:r>
              <a:rPr lang="en-US" sz="900" dirty="0">
                <a:solidFill>
                  <a:schemeClr val="dk1"/>
                </a:solidFill>
              </a:rPr>
              <a:t> </a:t>
            </a:r>
            <a:r>
              <a:rPr lang="en-US" sz="900" dirty="0" err="1">
                <a:solidFill>
                  <a:schemeClr val="dk1"/>
                </a:solidFill>
              </a:rPr>
              <a:t>dapat</a:t>
            </a:r>
            <a:r>
              <a:rPr lang="en-US" sz="900" dirty="0">
                <a:solidFill>
                  <a:schemeClr val="dk1"/>
                </a:solidFill>
              </a:rPr>
              <a:t> </a:t>
            </a:r>
            <a:r>
              <a:rPr lang="en-US" sz="900" dirty="0" err="1">
                <a:solidFill>
                  <a:schemeClr val="dk1"/>
                </a:solidFill>
              </a:rPr>
              <a:t>ditutupi</a:t>
            </a:r>
            <a:r>
              <a:rPr lang="en-US" sz="900" dirty="0">
                <a:solidFill>
                  <a:schemeClr val="dk1"/>
                </a:solidFill>
              </a:rPr>
              <a:t> </a:t>
            </a:r>
            <a:r>
              <a:rPr lang="en-US" sz="900" dirty="0" err="1">
                <a:solidFill>
                  <a:schemeClr val="dk1"/>
                </a:solidFill>
              </a:rPr>
              <a:t>dengan</a:t>
            </a:r>
            <a:r>
              <a:rPr lang="en-US" sz="900" dirty="0">
                <a:solidFill>
                  <a:schemeClr val="dk1"/>
                </a:solidFill>
              </a:rPr>
              <a:t> </a:t>
            </a:r>
            <a:r>
              <a:rPr lang="en-US" sz="900" dirty="0" err="1">
                <a:solidFill>
                  <a:schemeClr val="dk1"/>
                </a:solidFill>
              </a:rPr>
              <a:t>baik</a:t>
            </a:r>
            <a:r>
              <a:rPr lang="en-US" sz="900" dirty="0">
                <a:solidFill>
                  <a:schemeClr val="dk1"/>
                </a:solidFill>
              </a:rPr>
              <a:t> </a:t>
            </a:r>
            <a:r>
              <a:rPr lang="en-US" sz="900" dirty="0" err="1">
                <a:solidFill>
                  <a:schemeClr val="dk1"/>
                </a:solidFill>
              </a:rPr>
              <a:t>oleh</a:t>
            </a:r>
            <a:r>
              <a:rPr lang="en-US" sz="900" dirty="0">
                <a:solidFill>
                  <a:schemeClr val="dk1"/>
                </a:solidFill>
              </a:rPr>
              <a:t> </a:t>
            </a:r>
            <a:r>
              <a:rPr lang="en-US" sz="900" dirty="0" err="1">
                <a:solidFill>
                  <a:schemeClr val="dk1"/>
                </a:solidFill>
              </a:rPr>
              <a:t>arus</a:t>
            </a:r>
            <a:r>
              <a:rPr lang="en-US" sz="900" dirty="0">
                <a:solidFill>
                  <a:schemeClr val="dk1"/>
                </a:solidFill>
              </a:rPr>
              <a:t> </a:t>
            </a:r>
            <a:r>
              <a:rPr lang="en-US" sz="900" dirty="0" err="1">
                <a:solidFill>
                  <a:schemeClr val="dk1"/>
                </a:solidFill>
              </a:rPr>
              <a:t>kas</a:t>
            </a:r>
            <a:r>
              <a:rPr lang="en-US" sz="900" dirty="0">
                <a:solidFill>
                  <a:schemeClr val="dk1"/>
                </a:solidFill>
              </a:rPr>
              <a:t> </a:t>
            </a:r>
            <a:r>
              <a:rPr lang="en-US" sz="900" dirty="0" err="1">
                <a:solidFill>
                  <a:schemeClr val="dk1"/>
                </a:solidFill>
              </a:rPr>
              <a:t>positif</a:t>
            </a:r>
            <a:r>
              <a:rPr lang="en-US" sz="900" dirty="0">
                <a:solidFill>
                  <a:schemeClr val="dk1"/>
                </a:solidFill>
              </a:rPr>
              <a:t> </a:t>
            </a:r>
            <a:r>
              <a:rPr lang="en-US" sz="900" dirty="0" err="1">
                <a:solidFill>
                  <a:schemeClr val="dk1"/>
                </a:solidFill>
              </a:rPr>
              <a:t>dari</a:t>
            </a:r>
            <a:r>
              <a:rPr lang="en-US" sz="900" dirty="0">
                <a:solidFill>
                  <a:schemeClr val="dk1"/>
                </a:solidFill>
              </a:rPr>
              <a:t> </a:t>
            </a:r>
            <a:r>
              <a:rPr lang="en-US" sz="900" dirty="0" err="1">
                <a:solidFill>
                  <a:schemeClr val="dk1"/>
                </a:solidFill>
              </a:rPr>
              <a:t>aktivitas</a:t>
            </a:r>
            <a:r>
              <a:rPr lang="en-US" sz="900" dirty="0">
                <a:solidFill>
                  <a:schemeClr val="dk1"/>
                </a:solidFill>
              </a:rPr>
              <a:t> </a:t>
            </a:r>
            <a:r>
              <a:rPr lang="en-US" sz="900" dirty="0" err="1">
                <a:solidFill>
                  <a:schemeClr val="dk1"/>
                </a:solidFill>
              </a:rPr>
              <a:t>operasi</a:t>
            </a:r>
            <a:r>
              <a:rPr lang="en-US" sz="900" dirty="0">
                <a:solidFill>
                  <a:schemeClr val="dk1"/>
                </a:solidFill>
              </a:rPr>
              <a:t>. Hal </a:t>
            </a:r>
            <a:r>
              <a:rPr lang="en-US" sz="900" dirty="0" err="1">
                <a:solidFill>
                  <a:schemeClr val="dk1"/>
                </a:solidFill>
              </a:rPr>
              <a:t>ini</a:t>
            </a:r>
            <a:r>
              <a:rPr lang="en-US" sz="900" dirty="0">
                <a:solidFill>
                  <a:schemeClr val="dk1"/>
                </a:solidFill>
              </a:rPr>
              <a:t> </a:t>
            </a:r>
            <a:r>
              <a:rPr lang="en-US" sz="900" dirty="0" err="1">
                <a:solidFill>
                  <a:schemeClr val="dk1"/>
                </a:solidFill>
              </a:rPr>
              <a:t>terlihat</a:t>
            </a:r>
            <a:r>
              <a:rPr lang="en-US" sz="900" dirty="0">
                <a:solidFill>
                  <a:schemeClr val="dk1"/>
                </a:solidFill>
              </a:rPr>
              <a:t> </a:t>
            </a:r>
            <a:r>
              <a:rPr lang="en-US" sz="900" dirty="0" err="1">
                <a:solidFill>
                  <a:schemeClr val="dk1"/>
                </a:solidFill>
              </a:rPr>
              <a:t>dari</a:t>
            </a:r>
            <a:r>
              <a:rPr lang="en-US" sz="900" dirty="0">
                <a:solidFill>
                  <a:schemeClr val="dk1"/>
                </a:solidFill>
              </a:rPr>
              <a:t> total </a:t>
            </a:r>
            <a:r>
              <a:rPr lang="en-US" sz="900" dirty="0" err="1">
                <a:solidFill>
                  <a:schemeClr val="dk1"/>
                </a:solidFill>
              </a:rPr>
              <a:t>arus</a:t>
            </a:r>
            <a:r>
              <a:rPr lang="en-US" sz="900" dirty="0">
                <a:solidFill>
                  <a:schemeClr val="dk1"/>
                </a:solidFill>
              </a:rPr>
              <a:t> </a:t>
            </a:r>
            <a:r>
              <a:rPr lang="en-US" sz="900" dirty="0" err="1">
                <a:solidFill>
                  <a:schemeClr val="dk1"/>
                </a:solidFill>
              </a:rPr>
              <a:t>kas</a:t>
            </a:r>
            <a:r>
              <a:rPr lang="en-US" sz="900" dirty="0">
                <a:solidFill>
                  <a:schemeClr val="dk1"/>
                </a:solidFill>
              </a:rPr>
              <a:t> </a:t>
            </a:r>
            <a:r>
              <a:rPr lang="en-US" sz="900" dirty="0" err="1">
                <a:solidFill>
                  <a:schemeClr val="dk1"/>
                </a:solidFill>
              </a:rPr>
              <a:t>bersih</a:t>
            </a:r>
            <a:r>
              <a:rPr lang="en-US" sz="900" dirty="0">
                <a:solidFill>
                  <a:schemeClr val="dk1"/>
                </a:solidFill>
              </a:rPr>
              <a:t> </a:t>
            </a:r>
            <a:r>
              <a:rPr lang="en-US" sz="900" dirty="0" err="1">
                <a:solidFill>
                  <a:schemeClr val="dk1"/>
                </a:solidFill>
              </a:rPr>
              <a:t>perusahaan</a:t>
            </a:r>
            <a:r>
              <a:rPr lang="en-US" sz="900" dirty="0">
                <a:solidFill>
                  <a:schemeClr val="dk1"/>
                </a:solidFill>
              </a:rPr>
              <a:t> yang </a:t>
            </a:r>
            <a:r>
              <a:rPr lang="en-US" sz="900" dirty="0" err="1">
                <a:solidFill>
                  <a:schemeClr val="dk1"/>
                </a:solidFill>
              </a:rPr>
              <a:t>tetap</a:t>
            </a:r>
            <a:r>
              <a:rPr lang="en-US" sz="900" dirty="0">
                <a:solidFill>
                  <a:schemeClr val="dk1"/>
                </a:solidFill>
              </a:rPr>
              <a:t> </a:t>
            </a:r>
            <a:r>
              <a:rPr lang="en-US" sz="900" dirty="0" err="1">
                <a:solidFill>
                  <a:schemeClr val="dk1"/>
                </a:solidFill>
              </a:rPr>
              <a:t>menunjukkan</a:t>
            </a:r>
            <a:r>
              <a:rPr lang="en-US" sz="900" dirty="0">
                <a:solidFill>
                  <a:schemeClr val="dk1"/>
                </a:solidFill>
              </a:rPr>
              <a:t> </a:t>
            </a:r>
            <a:r>
              <a:rPr lang="en-US" sz="900" dirty="0" err="1">
                <a:solidFill>
                  <a:schemeClr val="dk1"/>
                </a:solidFill>
              </a:rPr>
              <a:t>angka</a:t>
            </a:r>
            <a:r>
              <a:rPr lang="en-US" sz="900" dirty="0">
                <a:solidFill>
                  <a:schemeClr val="dk1"/>
                </a:solidFill>
              </a:rPr>
              <a:t> </a:t>
            </a:r>
            <a:r>
              <a:rPr lang="en-US" sz="900" dirty="0" err="1">
                <a:solidFill>
                  <a:schemeClr val="dk1"/>
                </a:solidFill>
              </a:rPr>
              <a:t>positif</a:t>
            </a:r>
            <a:r>
              <a:rPr lang="en-US" sz="900" dirty="0">
                <a:solidFill>
                  <a:schemeClr val="dk1"/>
                </a:solidFill>
              </a:rPr>
              <a:t> </a:t>
            </a:r>
            <a:r>
              <a:rPr lang="en-US" sz="900" dirty="0" err="1">
                <a:solidFill>
                  <a:schemeClr val="dk1"/>
                </a:solidFill>
              </a:rPr>
              <a:t>sebesar</a:t>
            </a:r>
            <a:r>
              <a:rPr lang="en-US" sz="900" dirty="0">
                <a:solidFill>
                  <a:schemeClr val="dk1"/>
                </a:solidFill>
              </a:rPr>
              <a:t>:</a:t>
            </a:r>
            <a:endParaRPr lang="id-ID" sz="9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900" dirty="0">
                <a:solidFill>
                  <a:schemeClr val="dk1"/>
                </a:solidFill>
              </a:rPr>
              <a:t>Rp</a:t>
            </a:r>
            <a:r>
              <a:rPr lang="en-US" sz="900" dirty="0">
                <a:solidFill>
                  <a:schemeClr val="dk1"/>
                </a:solidFill>
              </a:rPr>
              <a:t> 459.648 – Rp 81.991- Rp1.294 = Rp 376.363.</a:t>
            </a: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operasional tersebut!</a:t>
            </a:r>
            <a:endParaRPr lang="en-US" sz="1500" dirty="0">
              <a:solidFill>
                <a:schemeClr val="dk1"/>
              </a:solidFill>
            </a:endParaRP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kas</a:t>
            </a:r>
            <a:r>
              <a:rPr lang="en-US" sz="1500" dirty="0">
                <a:solidFill>
                  <a:schemeClr val="dk1"/>
                </a:solidFill>
              </a:rPr>
              <a:t>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1 : 10 Kali /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Kesimpulan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analisis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perusahaan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dk1"/>
                </a:solidFill>
              </a:rPr>
              <a:t>Perusahaan  </a:t>
            </a:r>
            <a:r>
              <a:rPr lang="en-US" sz="1500" dirty="0" err="1">
                <a:solidFill>
                  <a:schemeClr val="dk1"/>
                </a:solidFill>
              </a:rPr>
              <a:t>sedang</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investasi</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arus</a:t>
            </a:r>
            <a:r>
              <a:rPr lang="en-US" sz="1500" dirty="0">
                <a:solidFill>
                  <a:schemeClr val="dk1"/>
                </a:solidFill>
              </a:rPr>
              <a:t> kas </a:t>
            </a:r>
            <a:r>
              <a:rPr lang="en-US" sz="1500" dirty="0" err="1">
                <a:solidFill>
                  <a:schemeClr val="dk1"/>
                </a:solidFill>
              </a:rPr>
              <a:t>investasi</a:t>
            </a:r>
            <a:r>
              <a:rPr lang="en-US" sz="1500" dirty="0">
                <a:solidFill>
                  <a:schemeClr val="dk1"/>
                </a:solidFill>
              </a:rPr>
              <a:t> yang </a:t>
            </a:r>
            <a:r>
              <a:rPr lang="en-US" sz="1500" dirty="0" err="1">
                <a:solidFill>
                  <a:schemeClr val="dk1"/>
                </a:solidFill>
              </a:rPr>
              <a:t>keluar</a:t>
            </a:r>
            <a:r>
              <a:rPr lang="en-US" sz="1500" dirty="0">
                <a:solidFill>
                  <a:schemeClr val="dk1"/>
                </a:solidFill>
              </a:rPr>
              <a:t> negative. </a:t>
            </a:r>
            <a:r>
              <a:rPr lang="en-US" sz="1500" dirty="0" err="1">
                <a:solidFill>
                  <a:schemeClr val="dk1"/>
                </a:solidFill>
              </a:rPr>
              <a:t>Arus</a:t>
            </a:r>
            <a:r>
              <a:rPr lang="en-US" sz="1500" dirty="0">
                <a:solidFill>
                  <a:schemeClr val="dk1"/>
                </a:solidFill>
              </a:rPr>
              <a:t> kas </a:t>
            </a:r>
            <a:r>
              <a:rPr lang="en-US" sz="1500" dirty="0" err="1">
                <a:solidFill>
                  <a:schemeClr val="dk1"/>
                </a:solidFill>
              </a:rPr>
              <a:t>keluar</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meningkat</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sebelumnya</a:t>
            </a:r>
            <a:r>
              <a:rPr lang="en-US" sz="1500" dirty="0">
                <a:solidFill>
                  <a:schemeClr val="dk1"/>
                </a:solidFill>
              </a:rPr>
              <a:t> yang</a:t>
            </a:r>
            <a:r>
              <a:rPr lang="id-ID" sz="1500" dirty="0">
                <a:solidFill>
                  <a:schemeClr val="dk1"/>
                </a:solidFill>
              </a:rPr>
              <a:t> dapat</a:t>
            </a:r>
            <a:r>
              <a:rPr lang="en-US" sz="1500" dirty="0">
                <a:solidFill>
                  <a:schemeClr val="dk1"/>
                </a:solidFill>
              </a:rPr>
              <a:t> </a:t>
            </a:r>
            <a:r>
              <a:rPr lang="en-US" sz="1500" dirty="0" err="1">
                <a:solidFill>
                  <a:schemeClr val="dk1"/>
                </a:solidFill>
              </a:rPr>
              <a:t>menandakan</a:t>
            </a:r>
            <a:r>
              <a:rPr lang="en-US" sz="1500" dirty="0">
                <a:solidFill>
                  <a:schemeClr val="dk1"/>
                </a:solidFill>
              </a:rPr>
              <a:t> </a:t>
            </a:r>
            <a:r>
              <a:rPr lang="en-US" sz="1500" dirty="0" err="1">
                <a:solidFill>
                  <a:schemeClr val="dk1"/>
                </a:solidFill>
              </a:rPr>
              <a:t>investasi</a:t>
            </a:r>
            <a:r>
              <a:rPr lang="en-US" sz="1500" dirty="0">
                <a:solidFill>
                  <a:schemeClr val="dk1"/>
                </a:solidFill>
              </a:rPr>
              <a:t> </a:t>
            </a:r>
            <a:r>
              <a:rPr lang="en-US" sz="1500" dirty="0" err="1">
                <a:solidFill>
                  <a:schemeClr val="dk1"/>
                </a:solidFill>
              </a:rPr>
              <a:t>tersebu</a:t>
            </a:r>
            <a:r>
              <a:rPr lang="id-ID" sz="1500" dirty="0">
                <a:solidFill>
                  <a:schemeClr val="dk1"/>
                </a:solidFill>
              </a:rPr>
              <a:t>t cenderung agresif.</a:t>
            </a:r>
            <a:endParaRPr sz="1500" dirty="0">
              <a:solidFill>
                <a:schemeClr val="dk1"/>
              </a:solidFill>
            </a:endParaRPr>
          </a:p>
        </p:txBody>
      </p:sp>
    </p:spTree>
    <p:extLst>
      <p:ext uri="{BB962C8B-B14F-4D97-AF65-F5344CB8AC3E}">
        <p14:creationId xmlns:p14="http://schemas.microsoft.com/office/powerpoint/2010/main" val="2404792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0057"/>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ID" sz="1500" dirty="0" err="1">
                <a:solidFill>
                  <a:schemeClr val="dk1"/>
                </a:solidFill>
              </a:rPr>
              <a:t>Arus</a:t>
            </a:r>
            <a:r>
              <a:rPr lang="en-ID" sz="1500" dirty="0">
                <a:solidFill>
                  <a:schemeClr val="dk1"/>
                </a:solidFill>
              </a:rPr>
              <a:t> kas Perusahaan </a:t>
            </a:r>
            <a:r>
              <a:rPr lang="en-ID" sz="1500" dirty="0" err="1">
                <a:solidFill>
                  <a:schemeClr val="dk1"/>
                </a:solidFill>
              </a:rPr>
              <a:t>positif</a:t>
            </a:r>
            <a:r>
              <a:rPr lang="en-ID" sz="1500" dirty="0">
                <a:solidFill>
                  <a:schemeClr val="dk1"/>
                </a:solidFill>
              </a:rPr>
              <a:t> </a:t>
            </a:r>
            <a:r>
              <a:rPr lang="en-ID" sz="1500" dirty="0" err="1">
                <a:solidFill>
                  <a:schemeClr val="dk1"/>
                </a:solidFill>
              </a:rPr>
              <a:t>berbeda</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tahun</a:t>
            </a:r>
            <a:r>
              <a:rPr lang="en-ID" sz="1500" dirty="0">
                <a:solidFill>
                  <a:schemeClr val="dk1"/>
                </a:solidFill>
              </a:rPr>
              <a:t> </a:t>
            </a:r>
            <a:r>
              <a:rPr lang="en-ID" sz="1500" dirty="0" err="1">
                <a:solidFill>
                  <a:schemeClr val="dk1"/>
                </a:solidFill>
              </a:rPr>
              <a:t>sebelumnya</a:t>
            </a:r>
            <a:r>
              <a:rPr lang="en-ID" sz="1500" dirty="0">
                <a:solidFill>
                  <a:schemeClr val="dk1"/>
                </a:solidFill>
              </a:rPr>
              <a:t>. </a:t>
            </a:r>
            <a:r>
              <a:rPr lang="en-ID" sz="1500" dirty="0" err="1">
                <a:solidFill>
                  <a:schemeClr val="dk1"/>
                </a:solidFill>
              </a:rPr>
              <a:t>Arus</a:t>
            </a:r>
            <a:r>
              <a:rPr lang="en-ID" sz="1500" dirty="0">
                <a:solidFill>
                  <a:schemeClr val="dk1"/>
                </a:solidFill>
              </a:rPr>
              <a:t> kas </a:t>
            </a:r>
            <a:r>
              <a:rPr lang="en-ID" sz="1500" dirty="0" err="1">
                <a:solidFill>
                  <a:schemeClr val="dk1"/>
                </a:solidFill>
              </a:rPr>
              <a:t>positif</a:t>
            </a:r>
            <a:r>
              <a:rPr lang="en-ID" sz="1500" dirty="0">
                <a:solidFill>
                  <a:schemeClr val="dk1"/>
                </a:solidFill>
              </a:rPr>
              <a:t> </a:t>
            </a:r>
            <a:r>
              <a:rPr lang="en-ID" sz="1500" dirty="0" err="1">
                <a:solidFill>
                  <a:schemeClr val="dk1"/>
                </a:solidFill>
              </a:rPr>
              <a:t>ini</a:t>
            </a:r>
            <a:r>
              <a:rPr lang="en-ID" sz="1500" dirty="0">
                <a:solidFill>
                  <a:schemeClr val="dk1"/>
                </a:solidFill>
              </a:rPr>
              <a:t> </a:t>
            </a:r>
            <a:r>
              <a:rPr lang="en-ID" sz="1500" dirty="0" err="1">
                <a:solidFill>
                  <a:schemeClr val="dk1"/>
                </a:solidFill>
              </a:rPr>
              <a:t>berasal</a:t>
            </a:r>
            <a:r>
              <a:rPr lang="en-ID" sz="1500" dirty="0">
                <a:solidFill>
                  <a:schemeClr val="dk1"/>
                </a:solidFill>
              </a:rPr>
              <a:t> </a:t>
            </a:r>
            <a:r>
              <a:rPr lang="en-ID" sz="1500" dirty="0" err="1">
                <a:solidFill>
                  <a:schemeClr val="dk1"/>
                </a:solidFill>
              </a:rPr>
              <a:t>dari</a:t>
            </a:r>
            <a:r>
              <a:rPr lang="en-ID" sz="1500" dirty="0">
                <a:solidFill>
                  <a:schemeClr val="dk1"/>
                </a:solidFill>
              </a:rPr>
              <a:t> </a:t>
            </a:r>
            <a:r>
              <a:rPr lang="en-ID" sz="1500" dirty="0" err="1">
                <a:solidFill>
                  <a:schemeClr val="dk1"/>
                </a:solidFill>
              </a:rPr>
              <a:t>penambahan</a:t>
            </a:r>
            <a:r>
              <a:rPr lang="en-ID" sz="1500" dirty="0">
                <a:solidFill>
                  <a:schemeClr val="dk1"/>
                </a:solidFill>
              </a:rPr>
              <a:t> </a:t>
            </a:r>
            <a:r>
              <a:rPr lang="en-ID" sz="1500" dirty="0" err="1">
                <a:solidFill>
                  <a:schemeClr val="dk1"/>
                </a:solidFill>
              </a:rPr>
              <a:t>hutang</a:t>
            </a:r>
            <a:endParaRPr lang="en-ID" sz="1500" dirty="0">
              <a:solidFill>
                <a:schemeClr val="dk1"/>
              </a:solidFill>
            </a:endParaRPr>
          </a:p>
        </p:txBody>
      </p:sp>
    </p:spTree>
    <p:extLst>
      <p:ext uri="{BB962C8B-B14F-4D97-AF65-F5344CB8AC3E}">
        <p14:creationId xmlns:p14="http://schemas.microsoft.com/office/powerpoint/2010/main" val="1278302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2178</TotalTime>
  <Words>14026</Words>
  <Application>Microsoft Office PowerPoint</Application>
  <PresentationFormat>Peragaan Layar (16:9)</PresentationFormat>
  <Paragraphs>3592</Paragraphs>
  <Slides>202</Slides>
  <Notes>162</Notes>
  <HiddenSlides>0</HiddenSlides>
  <MMClips>0</MMClips>
  <ScaleCrop>false</ScaleCrop>
  <HeadingPairs>
    <vt:vector size="4" baseType="variant">
      <vt:variant>
        <vt:lpstr>Tema</vt:lpstr>
      </vt:variant>
      <vt:variant>
        <vt:i4>1</vt:i4>
      </vt:variant>
      <vt:variant>
        <vt:lpstr>Judul Slide</vt:lpstr>
      </vt:variant>
      <vt:variant>
        <vt:i4>202</vt:i4>
      </vt:variant>
    </vt:vector>
  </HeadingPairs>
  <TitlesOfParts>
    <vt:vector size="203"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124</cp:revision>
  <dcterms:modified xsi:type="dcterms:W3CDTF">2025-07-13T13:55:18Z</dcterms:modified>
</cp:coreProperties>
</file>